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58" r:id="rId5"/>
    <p:sldId id="279" r:id="rId6"/>
    <p:sldId id="259" r:id="rId7"/>
    <p:sldId id="260" r:id="rId8"/>
    <p:sldId id="261" r:id="rId9"/>
    <p:sldId id="280"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96EB4-C4F8-4DE0-9E0D-A738B48D0C4A}" type="datetimeFigureOut">
              <a:rPr lang="en-US" smtClean="0"/>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201894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6EB4-C4F8-4DE0-9E0D-A738B48D0C4A}" type="datetimeFigureOut">
              <a:rPr lang="en-US" smtClean="0"/>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1984434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6EB4-C4F8-4DE0-9E0D-A738B48D0C4A}" type="datetimeFigureOut">
              <a:rPr lang="en-US" smtClean="0"/>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3044615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6EB4-C4F8-4DE0-9E0D-A738B48D0C4A}" type="datetimeFigureOut">
              <a:rPr lang="en-US" smtClean="0"/>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164051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96EB4-C4F8-4DE0-9E0D-A738B48D0C4A}" type="datetimeFigureOut">
              <a:rPr lang="en-US" smtClean="0"/>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1122499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96EB4-C4F8-4DE0-9E0D-A738B48D0C4A}" type="datetimeFigureOut">
              <a:rPr lang="en-US" smtClean="0"/>
              <a:t>6/8/2011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273797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96EB4-C4F8-4DE0-9E0D-A738B48D0C4A}" type="datetimeFigureOut">
              <a:rPr lang="en-US" smtClean="0"/>
              <a:t>6/8/2011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272712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96EB4-C4F8-4DE0-9E0D-A738B48D0C4A}" type="datetimeFigureOut">
              <a:rPr lang="en-US" smtClean="0"/>
              <a:t>6/8/2011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289791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96EB4-C4F8-4DE0-9E0D-A738B48D0C4A}" type="datetimeFigureOut">
              <a:rPr lang="en-US" smtClean="0"/>
              <a:t>6/8/2011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351916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6EB4-C4F8-4DE0-9E0D-A738B48D0C4A}" type="datetimeFigureOut">
              <a:rPr lang="en-US" smtClean="0"/>
              <a:t>6/8/2011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44698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6EB4-C4F8-4DE0-9E0D-A738B48D0C4A}" type="datetimeFigureOut">
              <a:rPr lang="en-US" smtClean="0"/>
              <a:t>6/8/2011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FF500-0B01-4384-B6EE-DF737877A420}" type="slidenum">
              <a:rPr lang="en-US" smtClean="0"/>
              <a:t>‹#›</a:t>
            </a:fld>
            <a:endParaRPr lang="en-US"/>
          </a:p>
        </p:txBody>
      </p:sp>
    </p:spTree>
    <p:extLst>
      <p:ext uri="{BB962C8B-B14F-4D97-AF65-F5344CB8AC3E}">
        <p14:creationId xmlns:p14="http://schemas.microsoft.com/office/powerpoint/2010/main" val="70818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96EB4-C4F8-4DE0-9E0D-A738B48D0C4A}" type="datetimeFigureOut">
              <a:rPr lang="en-US" smtClean="0"/>
              <a:t>6/8/2011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FF500-0B01-4384-B6EE-DF737877A420}" type="slidenum">
              <a:rPr lang="en-US" smtClean="0"/>
              <a:t>‹#›</a:t>
            </a:fld>
            <a:endParaRPr lang="en-US"/>
          </a:p>
        </p:txBody>
      </p:sp>
    </p:spTree>
    <p:extLst>
      <p:ext uri="{BB962C8B-B14F-4D97-AF65-F5344CB8AC3E}">
        <p14:creationId xmlns:p14="http://schemas.microsoft.com/office/powerpoint/2010/main" val="26317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562600"/>
          </a:xfrm>
        </p:spPr>
        <p:txBody>
          <a:bodyPr/>
          <a:lstStyle/>
          <a:p>
            <a:pPr marL="0" indent="0">
              <a:buNone/>
            </a:pPr>
            <a:r>
              <a:rPr lang="en-US" b="1" dirty="0" smtClean="0"/>
              <a:t>This is the setting for chapters 11-13.  </a:t>
            </a:r>
          </a:p>
          <a:p>
            <a:pPr marL="0" indent="0">
              <a:buNone/>
            </a:pPr>
            <a:endParaRPr lang="en-US" b="1" dirty="0"/>
          </a:p>
          <a:p>
            <a:pPr>
              <a:buFont typeface="Wingdings" pitchFamily="2" charset="2"/>
              <a:buChar char="§"/>
            </a:pPr>
            <a:r>
              <a:rPr lang="en-US" b="1" dirty="0" smtClean="0"/>
              <a:t>During this time the disciples are out on their mission trip.</a:t>
            </a:r>
            <a:endParaRPr lang="en-US" b="1" dirty="0"/>
          </a:p>
          <a:p>
            <a:pPr>
              <a:buFont typeface="Wingdings" pitchFamily="2" charset="2"/>
              <a:buChar char="§"/>
            </a:pPr>
            <a:r>
              <a:rPr lang="en-US" b="1" dirty="0" smtClean="0"/>
              <a:t>John the Baptist</a:t>
            </a:r>
          </a:p>
          <a:p>
            <a:pPr>
              <a:buFont typeface="Wingdings" pitchFamily="2" charset="2"/>
              <a:buChar char="§"/>
            </a:pPr>
            <a:r>
              <a:rPr lang="en-US" b="1" dirty="0" smtClean="0"/>
              <a:t>Jesus’ teaching ministry (parables 13)</a:t>
            </a:r>
            <a:endParaRPr lang="en-US" b="1" dirty="0"/>
          </a:p>
        </p:txBody>
      </p:sp>
    </p:spTree>
    <p:extLst>
      <p:ext uri="{BB962C8B-B14F-4D97-AF65-F5344CB8AC3E}">
        <p14:creationId xmlns:p14="http://schemas.microsoft.com/office/powerpoint/2010/main" val="126465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514350" indent="-514350">
              <a:buAutoNum type="arabicPeriod" startAt="15"/>
            </a:pPr>
            <a:r>
              <a:rPr lang="en-US" b="1" dirty="0" smtClean="0"/>
              <a:t>To be a disciple takes spiritual courage, vigor, power and determination because of ever-present persecution.  </a:t>
            </a:r>
          </a:p>
          <a:p>
            <a:pPr marL="0" indent="0">
              <a:buNone/>
            </a:pPr>
            <a:endParaRPr lang="en-US" b="1" dirty="0"/>
          </a:p>
          <a:p>
            <a:pPr>
              <a:buFont typeface="Wingdings" pitchFamily="2" charset="2"/>
              <a:buChar char="§"/>
            </a:pPr>
            <a:r>
              <a:rPr lang="en-US" b="1" dirty="0" smtClean="0"/>
              <a:t> Beginning with John’s preaching, God’s kingdom was moving relentlessly onward.</a:t>
            </a:r>
          </a:p>
          <a:p>
            <a:pPr>
              <a:buFont typeface="Wingdings" pitchFamily="2" charset="2"/>
              <a:buChar char="§"/>
            </a:pPr>
            <a:r>
              <a:rPr lang="en-US" b="1" dirty="0" smtClean="0"/>
              <a:t>Brought to repentance, publicans, sinners and others were storming into the kingdom.</a:t>
            </a:r>
          </a:p>
          <a:p>
            <a:pPr>
              <a:buFont typeface="Wingdings" pitchFamily="2" charset="2"/>
              <a:buChar char="§"/>
            </a:pPr>
            <a:r>
              <a:rPr lang="en-US" b="1" dirty="0" smtClean="0"/>
              <a:t>Evil can resist but God’s ultimate purposes in Jesus will prevail.  </a:t>
            </a:r>
            <a:endParaRPr lang="en-US" b="1" dirty="0"/>
          </a:p>
        </p:txBody>
      </p:sp>
    </p:spTree>
    <p:extLst>
      <p:ext uri="{BB962C8B-B14F-4D97-AF65-F5344CB8AC3E}">
        <p14:creationId xmlns:p14="http://schemas.microsoft.com/office/powerpoint/2010/main" val="170766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b="1" dirty="0" smtClean="0"/>
              <a:t>16. The time of prophecy has ended.</a:t>
            </a:r>
          </a:p>
          <a:p>
            <a:pPr marL="0" indent="0">
              <a:buNone/>
            </a:pPr>
            <a:endParaRPr lang="en-US" b="1" dirty="0"/>
          </a:p>
          <a:p>
            <a:pPr marL="0" indent="0">
              <a:buNone/>
            </a:pPr>
            <a:r>
              <a:rPr lang="en-US" b="1" dirty="0" smtClean="0"/>
              <a:t>17. This is not Elijah raised from the dead.  John is the second Elijah prophesied by Malachi.  </a:t>
            </a:r>
          </a:p>
          <a:p>
            <a:pPr marL="0" indent="0">
              <a:buNone/>
            </a:pPr>
            <a:endParaRPr lang="en-US" b="1" dirty="0"/>
          </a:p>
          <a:p>
            <a:pPr marL="514350" indent="-514350">
              <a:buAutoNum type="arabicPeriod" startAt="18"/>
            </a:pPr>
            <a:r>
              <a:rPr lang="en-US" b="1" dirty="0" smtClean="0"/>
              <a:t>Jesus wants them to pay attention.  </a:t>
            </a:r>
          </a:p>
          <a:p>
            <a:pPr marL="0" indent="0">
              <a:buNone/>
            </a:pPr>
            <a:endParaRPr lang="en-US" b="1" dirty="0"/>
          </a:p>
          <a:p>
            <a:pPr>
              <a:buFont typeface="Wingdings" pitchFamily="2" charset="2"/>
              <a:buChar char="§"/>
            </a:pPr>
            <a:r>
              <a:rPr lang="en-US" b="1" dirty="0" smtClean="0"/>
              <a:t>The Savior to whom John pointed is the only Savior sinners will ever have.  </a:t>
            </a:r>
          </a:p>
          <a:p>
            <a:pPr marL="514350" indent="-514350">
              <a:buAutoNum type="arabicPeriod" startAt="16"/>
            </a:pPr>
            <a:endParaRPr lang="en-US" b="1" dirty="0" smtClean="0"/>
          </a:p>
          <a:p>
            <a:pPr marL="514350" indent="-514350">
              <a:buAutoNum type="arabicPeriod" startAt="16"/>
            </a:pPr>
            <a:endParaRPr lang="en-US" b="1" dirty="0"/>
          </a:p>
        </p:txBody>
      </p:sp>
    </p:spTree>
    <p:extLst>
      <p:ext uri="{BB962C8B-B14F-4D97-AF65-F5344CB8AC3E}">
        <p14:creationId xmlns:p14="http://schemas.microsoft.com/office/powerpoint/2010/main" val="215645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514350" indent="-514350">
              <a:buAutoNum type="arabicPeriod" startAt="19"/>
            </a:pPr>
            <a:r>
              <a:rPr lang="en-US" b="1" dirty="0" smtClean="0"/>
              <a:t>They want others to match their expectations.</a:t>
            </a:r>
          </a:p>
          <a:p>
            <a:pPr marL="0" indent="0">
              <a:buNone/>
            </a:pPr>
            <a:endParaRPr lang="en-US" b="1" dirty="0"/>
          </a:p>
          <a:p>
            <a:pPr>
              <a:buFont typeface="Wingdings" pitchFamily="2" charset="2"/>
              <a:buChar char="§"/>
            </a:pPr>
            <a:r>
              <a:rPr lang="en-US" b="1" dirty="0" smtClean="0"/>
              <a:t>This was especially so among the religious leaders. </a:t>
            </a:r>
          </a:p>
          <a:p>
            <a:pPr marL="514350" indent="-514350">
              <a:buAutoNum type="arabicPeriod" startAt="20"/>
            </a:pPr>
            <a:r>
              <a:rPr lang="en-US" b="1" dirty="0" smtClean="0"/>
              <a:t>As at a wedding.</a:t>
            </a:r>
          </a:p>
          <a:p>
            <a:pPr marL="514350" indent="-514350">
              <a:buAutoNum type="arabicPeriod" startAt="20"/>
            </a:pPr>
            <a:r>
              <a:rPr lang="en-US" b="1" dirty="0"/>
              <a:t> </a:t>
            </a:r>
            <a:r>
              <a:rPr lang="en-US" b="1" dirty="0" smtClean="0"/>
              <a:t>As at a funeral.</a:t>
            </a:r>
          </a:p>
          <a:p>
            <a:pPr marL="0" indent="0">
              <a:buNone/>
            </a:pPr>
            <a:endParaRPr lang="en-US" b="1" dirty="0"/>
          </a:p>
          <a:p>
            <a:pPr>
              <a:buFont typeface="Wingdings" pitchFamily="2" charset="2"/>
              <a:buChar char="§"/>
            </a:pPr>
            <a:r>
              <a:rPr lang="en-US" b="1" dirty="0" smtClean="0"/>
              <a:t>John was too harsh and Jesus was too liberal. </a:t>
            </a:r>
            <a:endParaRPr lang="en-US" b="1" dirty="0"/>
          </a:p>
        </p:txBody>
      </p:sp>
    </p:spTree>
    <p:extLst>
      <p:ext uri="{BB962C8B-B14F-4D97-AF65-F5344CB8AC3E}">
        <p14:creationId xmlns:p14="http://schemas.microsoft.com/office/powerpoint/2010/main" val="179178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514350" indent="-514350">
              <a:buAutoNum type="arabicPeriod" startAt="22"/>
            </a:pPr>
            <a:r>
              <a:rPr lang="en-US" b="1" dirty="0" smtClean="0"/>
              <a:t>God (wisdom) had sent both John and Jesus in specific roles that would be vindicated by Jesus’ miraculous works.  </a:t>
            </a:r>
          </a:p>
          <a:p>
            <a:pPr marL="0" indent="0">
              <a:buNone/>
            </a:pPr>
            <a:endParaRPr lang="en-US" b="1" dirty="0"/>
          </a:p>
          <a:p>
            <a:pPr>
              <a:buFont typeface="Wingdings" pitchFamily="2" charset="2"/>
              <a:buChar char="§"/>
            </a:pPr>
            <a:r>
              <a:rPr lang="en-US" b="1" dirty="0" smtClean="0"/>
              <a:t>Wisdom concept was well known in OT.</a:t>
            </a:r>
          </a:p>
          <a:p>
            <a:pPr>
              <a:buFont typeface="Wingdings" pitchFamily="2" charset="2"/>
              <a:buChar char="§"/>
            </a:pPr>
            <a:r>
              <a:rPr lang="en-US" b="1" dirty="0" smtClean="0"/>
              <a:t>In NT wisdom was Jesus.  </a:t>
            </a:r>
            <a:endParaRPr lang="en-US" b="1" dirty="0" smtClean="0"/>
          </a:p>
          <a:p>
            <a:pPr marL="0" indent="0">
              <a:buNone/>
            </a:pPr>
            <a:r>
              <a:rPr lang="en-US" b="1" dirty="0" smtClean="0"/>
              <a:t>How can we apply these lesson to our lives (especially verse 15)?       John 7:38</a:t>
            </a:r>
          </a:p>
          <a:p>
            <a:pPr marL="0" indent="0">
              <a:buNone/>
            </a:pPr>
            <a:endParaRPr lang="en-US" b="1" dirty="0" smtClean="0"/>
          </a:p>
          <a:p>
            <a:pPr marL="0" indent="0">
              <a:buNone/>
            </a:pPr>
            <a:r>
              <a:rPr lang="en-US" b="1" dirty="0" smtClean="0"/>
              <a:t>Verses 20-24 deal with the importance of repentance.</a:t>
            </a:r>
            <a:endParaRPr lang="en-US" b="1" dirty="0"/>
          </a:p>
        </p:txBody>
      </p:sp>
    </p:spTree>
    <p:extLst>
      <p:ext uri="{BB962C8B-B14F-4D97-AF65-F5344CB8AC3E}">
        <p14:creationId xmlns:p14="http://schemas.microsoft.com/office/powerpoint/2010/main" val="153304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514350" indent="-514350">
              <a:buAutoNum type="arabicPeriod" startAt="23"/>
            </a:pPr>
            <a:r>
              <a:rPr lang="en-US" b="1" dirty="0" smtClean="0"/>
              <a:t>The repentance and faith Christ desires from towns in Galilee have not happened.</a:t>
            </a:r>
          </a:p>
          <a:p>
            <a:pPr marL="514350" indent="-514350">
              <a:buAutoNum type="arabicPeriod" startAt="23"/>
            </a:pPr>
            <a:r>
              <a:rPr lang="en-US" b="1" dirty="0" smtClean="0"/>
              <a:t> Mentioned in the Bible only twice.  It was near the Sea of Galilee.</a:t>
            </a:r>
          </a:p>
          <a:p>
            <a:pPr marL="514350" indent="-514350">
              <a:buAutoNum type="arabicPeriod" startAt="23"/>
            </a:pPr>
            <a:r>
              <a:rPr lang="en-US" b="1" dirty="0" smtClean="0"/>
              <a:t>It was located on the northeast shore of the Sea of Galilee.</a:t>
            </a:r>
          </a:p>
          <a:p>
            <a:pPr marL="514350" indent="-514350">
              <a:buAutoNum type="arabicPeriod" startAt="23"/>
            </a:pPr>
            <a:r>
              <a:rPr lang="en-US" b="1" dirty="0" smtClean="0"/>
              <a:t>Twin cities which were assigned to Asher but were never conquered.  </a:t>
            </a:r>
          </a:p>
          <a:p>
            <a:pPr>
              <a:buFont typeface="Wingdings" pitchFamily="2" charset="2"/>
              <a:buChar char="§"/>
            </a:pPr>
            <a:r>
              <a:rPr lang="en-US" b="1" dirty="0"/>
              <a:t> </a:t>
            </a:r>
            <a:r>
              <a:rPr lang="en-US" b="1" dirty="0" smtClean="0"/>
              <a:t>Sidon’s religion corrupted Israel.</a:t>
            </a:r>
          </a:p>
          <a:p>
            <a:pPr>
              <a:buFont typeface="Wingdings" pitchFamily="2" charset="2"/>
              <a:buChar char="§"/>
            </a:pPr>
            <a:r>
              <a:rPr lang="en-US" b="1" dirty="0" smtClean="0"/>
              <a:t>It was the native city of Jezebel.  </a:t>
            </a:r>
            <a:endParaRPr lang="en-US" b="1" dirty="0"/>
          </a:p>
        </p:txBody>
      </p:sp>
    </p:spTree>
    <p:extLst>
      <p:ext uri="{BB962C8B-B14F-4D97-AF65-F5344CB8AC3E}">
        <p14:creationId xmlns:p14="http://schemas.microsoft.com/office/powerpoint/2010/main" val="134776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514350" indent="-514350">
              <a:buAutoNum type="arabicPeriod" startAt="27"/>
            </a:pPr>
            <a:r>
              <a:rPr lang="en-US" b="1" dirty="0" smtClean="0"/>
              <a:t>These words do not mean that those cities will escape judgment.</a:t>
            </a:r>
          </a:p>
          <a:p>
            <a:pPr marL="0" indent="0">
              <a:buNone/>
            </a:pPr>
            <a:endParaRPr lang="en-US" b="1" dirty="0"/>
          </a:p>
          <a:p>
            <a:pPr>
              <a:buFont typeface="Wingdings" pitchFamily="2" charset="2"/>
              <a:buChar char="§"/>
            </a:pPr>
            <a:r>
              <a:rPr lang="en-US" b="1" dirty="0" smtClean="0"/>
              <a:t>All unbelievers will be condemned to hell.</a:t>
            </a:r>
          </a:p>
          <a:p>
            <a:pPr marL="0" indent="0">
              <a:buNone/>
            </a:pPr>
            <a:endParaRPr lang="en-US" b="1" dirty="0"/>
          </a:p>
          <a:p>
            <a:pPr>
              <a:buFont typeface="Wingdings" pitchFamily="2" charset="2"/>
              <a:buChar char="§"/>
            </a:pPr>
            <a:r>
              <a:rPr lang="en-US" b="1" dirty="0" smtClean="0"/>
              <a:t>The judgment will correspond to the heinousness of the sins committed.</a:t>
            </a:r>
          </a:p>
          <a:p>
            <a:pPr marL="0" indent="0">
              <a:buNone/>
            </a:pPr>
            <a:endParaRPr lang="en-US" b="1" dirty="0"/>
          </a:p>
          <a:p>
            <a:pPr>
              <a:buFont typeface="Wingdings" pitchFamily="2" charset="2"/>
              <a:buChar char="§"/>
            </a:pPr>
            <a:r>
              <a:rPr lang="en-US" b="1" dirty="0" smtClean="0"/>
              <a:t>Luke 12:47-48  </a:t>
            </a:r>
            <a:endParaRPr lang="en-US" b="1" dirty="0"/>
          </a:p>
        </p:txBody>
      </p:sp>
    </p:spTree>
    <p:extLst>
      <p:ext uri="{BB962C8B-B14F-4D97-AF65-F5344CB8AC3E}">
        <p14:creationId xmlns:p14="http://schemas.microsoft.com/office/powerpoint/2010/main" val="227360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514350" indent="-514350">
              <a:buAutoNum type="arabicPeriod" startAt="28"/>
            </a:pPr>
            <a:r>
              <a:rPr lang="en-US" b="1" dirty="0" smtClean="0"/>
              <a:t>The inhabitants of Capernaum had many opportunities to see and hear Jesus.</a:t>
            </a:r>
          </a:p>
          <a:p>
            <a:pPr marL="0" indent="0">
              <a:buNone/>
            </a:pPr>
            <a:endParaRPr lang="en-US" b="1" dirty="0"/>
          </a:p>
          <a:p>
            <a:pPr>
              <a:buFont typeface="Wingdings" pitchFamily="2" charset="2"/>
              <a:buChar char="§"/>
            </a:pPr>
            <a:r>
              <a:rPr lang="en-US" b="1" dirty="0" smtClean="0"/>
              <a:t>Therefore the condemnation for their rejection was the greater.  </a:t>
            </a:r>
          </a:p>
          <a:p>
            <a:pPr marL="0" indent="0">
              <a:buNone/>
            </a:pPr>
            <a:endParaRPr lang="en-US" b="1" dirty="0"/>
          </a:p>
          <a:p>
            <a:pPr>
              <a:buFont typeface="Wingdings" pitchFamily="2" charset="2"/>
              <a:buChar char="§"/>
            </a:pPr>
            <a:r>
              <a:rPr lang="en-US" b="1" dirty="0" smtClean="0"/>
              <a:t>Even Sodom, legendary for its evil ways and destruction by God might surely still be standing if Jesus had performed His miracles there.  </a:t>
            </a:r>
            <a:endParaRPr lang="en-US" b="1" dirty="0"/>
          </a:p>
        </p:txBody>
      </p:sp>
    </p:spTree>
    <p:extLst>
      <p:ext uri="{BB962C8B-B14F-4D97-AF65-F5344CB8AC3E}">
        <p14:creationId xmlns:p14="http://schemas.microsoft.com/office/powerpoint/2010/main" val="4598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Font typeface="Wingdings" pitchFamily="2" charset="2"/>
              <a:buChar char="§"/>
            </a:pPr>
            <a:r>
              <a:rPr lang="en-US" b="1" dirty="0" smtClean="0"/>
              <a:t>Sodom – sodomy – homosexuality is condemned as an abomination that excludes a person from the reign of God.</a:t>
            </a:r>
          </a:p>
          <a:p>
            <a:pPr marL="0" indent="0">
              <a:buNone/>
            </a:pPr>
            <a:endParaRPr lang="en-US" b="1" dirty="0"/>
          </a:p>
          <a:p>
            <a:pPr>
              <a:buFont typeface="Wingdings" pitchFamily="2" charset="2"/>
              <a:buChar char="§"/>
            </a:pPr>
            <a:r>
              <a:rPr lang="en-US" b="1" dirty="0" smtClean="0"/>
              <a:t>Jesus would find many who refuse His terms: unconditional grace that strips us of all of our claims and lays us out naked before Him.</a:t>
            </a:r>
          </a:p>
          <a:p>
            <a:pPr marL="0" indent="0">
              <a:buNone/>
            </a:pPr>
            <a:endParaRPr lang="en-US" b="1" dirty="0"/>
          </a:p>
          <a:p>
            <a:pPr>
              <a:buFont typeface="Wingdings" pitchFamily="2" charset="2"/>
              <a:buChar char="§"/>
            </a:pPr>
            <a:r>
              <a:rPr lang="en-US" b="1" dirty="0" smtClean="0"/>
              <a:t>Those who spurn the divine gifts now will face divine wrath on Judgment Day.</a:t>
            </a:r>
          </a:p>
          <a:p>
            <a:pPr>
              <a:buFont typeface="Wingdings" pitchFamily="2" charset="2"/>
              <a:buChar char="§"/>
            </a:pPr>
            <a:endParaRPr lang="en-US" b="1" dirty="0" smtClean="0"/>
          </a:p>
          <a:p>
            <a:pPr>
              <a:buFont typeface="Wingdings" pitchFamily="2" charset="2"/>
              <a:buChar char="§"/>
            </a:pPr>
            <a:endParaRPr lang="en-US" b="1" dirty="0"/>
          </a:p>
        </p:txBody>
      </p:sp>
    </p:spTree>
    <p:extLst>
      <p:ext uri="{BB962C8B-B14F-4D97-AF65-F5344CB8AC3E}">
        <p14:creationId xmlns:p14="http://schemas.microsoft.com/office/powerpoint/2010/main" val="22293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514350" indent="-514350">
              <a:buAutoNum type="arabicPeriod" startAt="29"/>
            </a:pPr>
            <a:r>
              <a:rPr lang="en-US" b="1" dirty="0" smtClean="0"/>
              <a:t>Jesus </a:t>
            </a:r>
            <a:r>
              <a:rPr lang="en-US" b="1" dirty="0"/>
              <a:t>is speaking words of severe judgment </a:t>
            </a:r>
            <a:endParaRPr lang="en-US" b="1" dirty="0" smtClean="0"/>
          </a:p>
          <a:p>
            <a:pPr marL="0" indent="0">
              <a:buNone/>
            </a:pPr>
            <a:r>
              <a:rPr lang="en-US" b="1" dirty="0" smtClean="0"/>
              <a:t>      on </a:t>
            </a:r>
            <a:r>
              <a:rPr lang="en-US" b="1" dirty="0"/>
              <a:t>three cities mentioned in vv. 21 and 23</a:t>
            </a:r>
            <a:r>
              <a:rPr lang="en-US" b="1" dirty="0" smtClean="0"/>
              <a:t>.</a:t>
            </a:r>
            <a:endParaRPr lang="en-US" b="1" dirty="0"/>
          </a:p>
          <a:p>
            <a:pPr marL="0" indent="0">
              <a:buNone/>
            </a:pPr>
            <a:endParaRPr lang="en-US" b="1" dirty="0" smtClean="0"/>
          </a:p>
          <a:p>
            <a:pPr marL="0" indent="0">
              <a:buNone/>
            </a:pPr>
            <a:r>
              <a:rPr lang="en-US" b="1" dirty="0" smtClean="0"/>
              <a:t>Verses 25-30 point out who only gets true rest.</a:t>
            </a:r>
          </a:p>
          <a:p>
            <a:pPr marL="0" indent="0">
              <a:buNone/>
            </a:pPr>
            <a:endParaRPr lang="en-US" b="1" dirty="0" smtClean="0"/>
          </a:p>
          <a:p>
            <a:pPr marL="514350" indent="-514350">
              <a:buAutoNum type="arabicPeriod" startAt="30"/>
            </a:pPr>
            <a:r>
              <a:rPr lang="en-US" b="1" dirty="0" smtClean="0"/>
              <a:t>Jesus </a:t>
            </a:r>
            <a:r>
              <a:rPr lang="en-US" b="1" dirty="0" smtClean="0"/>
              <a:t>is not saying educated people will be lost and uneducated will be saved.</a:t>
            </a:r>
          </a:p>
          <a:p>
            <a:pPr marL="0" indent="0">
              <a:buNone/>
            </a:pPr>
            <a:endParaRPr lang="en-US" b="1" dirty="0"/>
          </a:p>
          <a:p>
            <a:pPr>
              <a:buFont typeface="Wingdings" pitchFamily="2" charset="2"/>
              <a:buChar char="§"/>
            </a:pPr>
            <a:r>
              <a:rPr lang="en-US" b="1" dirty="0" smtClean="0"/>
              <a:t>He is speaking about those who wise in their own eyes and reject the invitation of the Gospel.</a:t>
            </a:r>
          </a:p>
          <a:p>
            <a:pPr marL="514350" indent="-514350">
              <a:buAutoNum type="arabicPeriod" startAt="29"/>
            </a:pPr>
            <a:endParaRPr lang="en-US" b="1" dirty="0"/>
          </a:p>
        </p:txBody>
      </p:sp>
    </p:spTree>
    <p:extLst>
      <p:ext uri="{BB962C8B-B14F-4D97-AF65-F5344CB8AC3E}">
        <p14:creationId xmlns:p14="http://schemas.microsoft.com/office/powerpoint/2010/main" val="13854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514350" indent="-514350">
              <a:buAutoNum type="arabicPeriod" startAt="31"/>
            </a:pPr>
            <a:r>
              <a:rPr lang="en-US" b="1" dirty="0" smtClean="0"/>
              <a:t>The defining characteristic of “infants” in this text should be read directly of the opposite of the “wise and understanding.”</a:t>
            </a:r>
          </a:p>
          <a:p>
            <a:pPr marL="0" indent="0">
              <a:buNone/>
            </a:pPr>
            <a:endParaRPr lang="en-US" b="1" dirty="0"/>
          </a:p>
          <a:p>
            <a:pPr>
              <a:buFont typeface="Wingdings" pitchFamily="2" charset="2"/>
              <a:buChar char="§"/>
            </a:pPr>
            <a:r>
              <a:rPr lang="en-US" b="1" dirty="0" smtClean="0"/>
              <a:t>Jesus is saying that the divine revelation comes to those who (led by the Spirit to recognize that they) are ignorant, impotent, and incapable of saving themselves, just as a helpless infant relies completely on his parents for food, warmth, safety and life.  </a:t>
            </a:r>
            <a:endParaRPr lang="en-US" b="1" dirty="0"/>
          </a:p>
        </p:txBody>
      </p:sp>
    </p:spTree>
    <p:extLst>
      <p:ext uri="{BB962C8B-B14F-4D97-AF65-F5344CB8AC3E}">
        <p14:creationId xmlns:p14="http://schemas.microsoft.com/office/powerpoint/2010/main" val="49924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buFont typeface="+mj-lt"/>
              <a:buAutoNum type="arabicPeriod"/>
            </a:pPr>
            <a:r>
              <a:rPr lang="en-US" b="1" dirty="0" smtClean="0"/>
              <a:t>Chapter 11:2-6 Is about the gentle teaching of John the Baptist</a:t>
            </a:r>
          </a:p>
          <a:p>
            <a:pPr marL="514350" indent="-514350">
              <a:buFont typeface="+mj-lt"/>
              <a:buAutoNum type="arabicPeriod"/>
            </a:pPr>
            <a:r>
              <a:rPr lang="en-US" b="1" dirty="0" smtClean="0"/>
              <a:t>In </a:t>
            </a:r>
            <a:r>
              <a:rPr lang="en-US" b="1" dirty="0"/>
              <a:t>prison John was puzzled and confused.</a:t>
            </a:r>
          </a:p>
          <a:p>
            <a:pPr marL="514350" indent="-514350">
              <a:buFont typeface="+mj-lt"/>
              <a:buAutoNum type="arabicPeriod"/>
            </a:pPr>
            <a:r>
              <a:rPr lang="en-US" b="1" dirty="0"/>
              <a:t>Where were His acts of judgment?</a:t>
            </a:r>
          </a:p>
          <a:p>
            <a:pPr>
              <a:buFont typeface="Wingdings" pitchFamily="2" charset="2"/>
              <a:buChar char="§"/>
            </a:pPr>
            <a:r>
              <a:rPr lang="en-US" b="1" dirty="0"/>
              <a:t>John had his human weakness.</a:t>
            </a:r>
          </a:p>
          <a:p>
            <a:pPr>
              <a:buFont typeface="Wingdings" pitchFamily="2" charset="2"/>
              <a:buChar char="§"/>
            </a:pPr>
            <a:r>
              <a:rPr lang="en-US" b="1" dirty="0"/>
              <a:t>Elijah had his weak moments too.</a:t>
            </a:r>
          </a:p>
          <a:p>
            <a:pPr marL="0" indent="0">
              <a:buNone/>
            </a:pPr>
            <a:endParaRPr lang="en-US" dirty="0"/>
          </a:p>
        </p:txBody>
      </p:sp>
    </p:spTree>
    <p:extLst>
      <p:ext uri="{BB962C8B-B14F-4D97-AF65-F5344CB8AC3E}">
        <p14:creationId xmlns:p14="http://schemas.microsoft.com/office/powerpoint/2010/main" val="428604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514350" indent="-514350">
              <a:buAutoNum type="arabicPeriod" startAt="32"/>
            </a:pPr>
            <a:r>
              <a:rPr lang="en-US" b="1" dirty="0" smtClean="0"/>
              <a:t>Jesus is by no means rejoicing in the fact that some will be lost.  He is rejoicing in the fact that as God was well-pleased with His Son, this good pleasure is mine and for all people, without distinction.  </a:t>
            </a:r>
          </a:p>
          <a:p>
            <a:pPr marL="0" indent="0">
              <a:buNone/>
            </a:pPr>
            <a:endParaRPr lang="en-US" b="1" dirty="0"/>
          </a:p>
          <a:p>
            <a:pPr marL="514350" indent="-514350">
              <a:buAutoNum type="arabicPeriod" startAt="33"/>
            </a:pPr>
            <a:r>
              <a:rPr lang="en-US" b="1" dirty="0" smtClean="0"/>
              <a:t>By the revelation of the Father by the Son creates faith.  All synergism is excluded.</a:t>
            </a:r>
          </a:p>
          <a:p>
            <a:pPr marL="0" indent="0">
              <a:buNone/>
            </a:pPr>
            <a:endParaRPr lang="en-US" b="1" dirty="0"/>
          </a:p>
        </p:txBody>
      </p:sp>
    </p:spTree>
    <p:extLst>
      <p:ext uri="{BB962C8B-B14F-4D97-AF65-F5344CB8AC3E}">
        <p14:creationId xmlns:p14="http://schemas.microsoft.com/office/powerpoint/2010/main" val="116941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buAutoNum type="arabicPeriod" startAt="34"/>
            </a:pPr>
            <a:r>
              <a:rPr lang="en-US" b="1" dirty="0" smtClean="0"/>
              <a:t>This means the anxiety and terrors of sin and death.  We tire ourselves out trying to save ourselves by our won doing. </a:t>
            </a:r>
          </a:p>
          <a:p>
            <a:pPr marL="0" indent="0">
              <a:buNone/>
            </a:pPr>
            <a:endParaRPr lang="en-US" b="1" dirty="0"/>
          </a:p>
          <a:p>
            <a:pPr>
              <a:buFont typeface="Wingdings" pitchFamily="2" charset="2"/>
              <a:buChar char="§"/>
            </a:pPr>
            <a:r>
              <a:rPr lang="en-US" b="1" dirty="0" smtClean="0"/>
              <a:t>The burdens include those experienced by the unbalanced emphasis upon obedience to all the commands of the Torah and oral tradition.  </a:t>
            </a:r>
          </a:p>
          <a:p>
            <a:pPr>
              <a:buFont typeface="Wingdings" pitchFamily="2" charset="2"/>
              <a:buChar char="§"/>
            </a:pPr>
            <a:r>
              <a:rPr lang="en-US" b="1" dirty="0" smtClean="0"/>
              <a:t>Those who acknowledge their sinfulness realize that it is too heavy for them to bear.</a:t>
            </a:r>
            <a:endParaRPr lang="en-US" b="1" dirty="0"/>
          </a:p>
        </p:txBody>
      </p:sp>
    </p:spTree>
    <p:extLst>
      <p:ext uri="{BB962C8B-B14F-4D97-AF65-F5344CB8AC3E}">
        <p14:creationId xmlns:p14="http://schemas.microsoft.com/office/powerpoint/2010/main" val="321481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buAutoNum type="arabicPeriod" startAt="35"/>
            </a:pPr>
            <a:r>
              <a:rPr lang="en-US" b="1" dirty="0" smtClean="0"/>
              <a:t>Jesus does not promise us immunity from family, social, academic, economic and political problems.</a:t>
            </a:r>
          </a:p>
          <a:p>
            <a:pPr marL="0" indent="0">
              <a:buNone/>
            </a:pPr>
            <a:endParaRPr lang="en-US" b="1" dirty="0"/>
          </a:p>
          <a:p>
            <a:pPr>
              <a:buFont typeface="Wingdings" pitchFamily="2" charset="2"/>
              <a:buChar char="§"/>
            </a:pPr>
            <a:r>
              <a:rPr lang="en-US" b="1" dirty="0" smtClean="0"/>
              <a:t>He does promise rest for the soul, freedom form the guilt and power of sin, freedom from the threat of death, freedom from the power of the devil.  </a:t>
            </a:r>
            <a:endParaRPr lang="en-US" b="1" dirty="0"/>
          </a:p>
        </p:txBody>
      </p:sp>
    </p:spTree>
    <p:extLst>
      <p:ext uri="{BB962C8B-B14F-4D97-AF65-F5344CB8AC3E}">
        <p14:creationId xmlns:p14="http://schemas.microsoft.com/office/powerpoint/2010/main" val="399539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Font typeface="Wingdings" pitchFamily="2" charset="2"/>
              <a:buChar char="§"/>
            </a:pPr>
            <a:r>
              <a:rPr lang="en-US" b="1" dirty="0" smtClean="0"/>
              <a:t>The yoke might be defined as the whole Christian life and hope.</a:t>
            </a:r>
          </a:p>
          <a:p>
            <a:pPr marL="0" indent="0">
              <a:buNone/>
            </a:pPr>
            <a:endParaRPr lang="en-US" b="1" dirty="0"/>
          </a:p>
          <a:p>
            <a:pPr>
              <a:buFont typeface="Wingdings" pitchFamily="2" charset="2"/>
              <a:buChar char="§"/>
            </a:pPr>
            <a:r>
              <a:rPr lang="en-US" b="1" dirty="0" smtClean="0"/>
              <a:t>God’s commandments are no longer a heavy burden that weighs us down and destroys us.  Instead, they are expressions of God’s will in which we delight, for we look for ways to express our thanks to God for the blessings of His grace.  </a:t>
            </a:r>
            <a:endParaRPr lang="en-US" b="1" dirty="0"/>
          </a:p>
        </p:txBody>
      </p:sp>
    </p:spTree>
    <p:extLst>
      <p:ext uri="{BB962C8B-B14F-4D97-AF65-F5344CB8AC3E}">
        <p14:creationId xmlns:p14="http://schemas.microsoft.com/office/powerpoint/2010/main" val="32918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buAutoNum type="arabicPeriod" startAt="36"/>
            </a:pPr>
            <a:r>
              <a:rPr lang="en-US" b="1" dirty="0" smtClean="0"/>
              <a:t>Admitting our false sense of wisdom and our failure to shoulder our own burdens, we hear the voice of the Savior.</a:t>
            </a:r>
          </a:p>
          <a:p>
            <a:pPr marL="514350" indent="-514350">
              <a:buAutoNum type="arabicPeriod" startAt="36"/>
            </a:pPr>
            <a:r>
              <a:rPr lang="en-US" b="1" dirty="0"/>
              <a:t> </a:t>
            </a:r>
            <a:r>
              <a:rPr lang="en-US" b="1" dirty="0" smtClean="0"/>
              <a:t>Jesus is not saying that life is easy, but afflictions, the cross and suffering simply drive Christians closer to Jesus.</a:t>
            </a:r>
          </a:p>
          <a:p>
            <a:pPr>
              <a:buFont typeface="Wingdings" pitchFamily="2" charset="2"/>
              <a:buChar char="§"/>
            </a:pPr>
            <a:r>
              <a:rPr lang="en-US" b="1" dirty="0" smtClean="0"/>
              <a:t>Crosses we are called upon to bear on account of our loyalty to our Savior are faith-strengthening  experiences, for they help us understand what Christ endured for us.</a:t>
            </a:r>
            <a:endParaRPr lang="en-US" b="1" dirty="0"/>
          </a:p>
        </p:txBody>
      </p:sp>
    </p:spTree>
    <p:extLst>
      <p:ext uri="{BB962C8B-B14F-4D97-AF65-F5344CB8AC3E}">
        <p14:creationId xmlns:p14="http://schemas.microsoft.com/office/powerpoint/2010/main" val="257956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Font typeface="Wingdings" pitchFamily="2" charset="2"/>
              <a:buChar char="§"/>
            </a:pPr>
            <a:r>
              <a:rPr lang="en-US" b="1" dirty="0" smtClean="0"/>
              <a:t>We take His yoke upon us joyfully, seeking ways to serve Him in home, neighborhood, church, and vocation.  </a:t>
            </a:r>
          </a:p>
          <a:p>
            <a:pPr marL="0" indent="0">
              <a:buNone/>
            </a:pPr>
            <a:endParaRPr lang="en-US" b="1" dirty="0"/>
          </a:p>
          <a:p>
            <a:pPr>
              <a:buFont typeface="Wingdings" pitchFamily="2" charset="2"/>
              <a:buChar char="§"/>
            </a:pPr>
            <a:r>
              <a:rPr lang="en-US" b="1" dirty="0" smtClean="0"/>
              <a:t>We receive His rest that refreshed us for daily service and await the rest which belongs to the people of God.</a:t>
            </a:r>
          </a:p>
          <a:p>
            <a:pPr marL="0" indent="0">
              <a:buNone/>
            </a:pPr>
            <a:endParaRPr lang="en-US" b="1" dirty="0" smtClean="0"/>
          </a:p>
          <a:p>
            <a:pPr>
              <a:buFont typeface="Wingdings" pitchFamily="2" charset="2"/>
              <a:buChar char="§"/>
            </a:pPr>
            <a:r>
              <a:rPr lang="en-US" b="1" dirty="0" smtClean="0"/>
              <a:t>Ephesians 2:8-10 </a:t>
            </a:r>
            <a:r>
              <a:rPr lang="en-US" b="1" dirty="0" smtClean="0"/>
              <a:t>– What is the lesson for our lives in these </a:t>
            </a:r>
            <a:r>
              <a:rPr lang="en-US" b="1" smtClean="0"/>
              <a:t>three verses?</a:t>
            </a:r>
            <a:endParaRPr lang="en-US" b="1" dirty="0"/>
          </a:p>
        </p:txBody>
      </p:sp>
    </p:spTree>
    <p:extLst>
      <p:ext uri="{BB962C8B-B14F-4D97-AF65-F5344CB8AC3E}">
        <p14:creationId xmlns:p14="http://schemas.microsoft.com/office/powerpoint/2010/main" val="365356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86400"/>
          </a:xfrm>
        </p:spPr>
        <p:txBody>
          <a:bodyPr/>
          <a:lstStyle/>
          <a:p>
            <a:pPr marL="514350" indent="-514350">
              <a:buAutoNum type="arabicPeriod" startAt="4"/>
            </a:pPr>
            <a:r>
              <a:rPr lang="en-US" b="1" dirty="0" smtClean="0"/>
              <a:t>Doubts threaten faith but do not destroy it.</a:t>
            </a:r>
          </a:p>
          <a:p>
            <a:pPr>
              <a:buFont typeface="Wingdings" pitchFamily="2" charset="2"/>
              <a:buChar char="§"/>
            </a:pPr>
            <a:r>
              <a:rPr lang="en-US" b="1" dirty="0" smtClean="0"/>
              <a:t>John took his doubts to Jesus.</a:t>
            </a:r>
          </a:p>
          <a:p>
            <a:pPr>
              <a:buFont typeface="Wingdings" pitchFamily="2" charset="2"/>
              <a:buChar char="§"/>
            </a:pPr>
            <a:r>
              <a:rPr lang="en-US" b="1" dirty="0" smtClean="0"/>
              <a:t>We need to go to Jesus for reassurance.</a:t>
            </a:r>
          </a:p>
          <a:p>
            <a:pPr marL="514350" indent="-514350">
              <a:buAutoNum type="arabicPeriod" startAt="5"/>
            </a:pPr>
            <a:r>
              <a:rPr lang="en-US" b="1" dirty="0" smtClean="0"/>
              <a:t>Jesus gives John evidence that John can depend on.</a:t>
            </a:r>
          </a:p>
          <a:p>
            <a:pPr>
              <a:buFont typeface="Wingdings" pitchFamily="2" charset="2"/>
              <a:buChar char="§"/>
            </a:pPr>
            <a:r>
              <a:rPr lang="en-US" b="1" dirty="0" smtClean="0"/>
              <a:t>Isaiah 42:3</a:t>
            </a:r>
          </a:p>
          <a:p>
            <a:pPr marL="514350" indent="-514350">
              <a:buAutoNum type="arabicPeriod" startAt="6"/>
            </a:pPr>
            <a:r>
              <a:rPr lang="en-US" b="1" dirty="0" smtClean="0"/>
              <a:t>They were the very works Isaiah foretold.</a:t>
            </a:r>
          </a:p>
          <a:p>
            <a:pPr>
              <a:buFont typeface="Wingdings" pitchFamily="2" charset="2"/>
              <a:buChar char="§"/>
            </a:pPr>
            <a:r>
              <a:rPr lang="en-US" b="1" dirty="0" smtClean="0"/>
              <a:t>Isaiah 35:5, 6</a:t>
            </a:r>
          </a:p>
          <a:p>
            <a:pPr>
              <a:buFont typeface="Wingdings" pitchFamily="2" charset="2"/>
              <a:buChar char="§"/>
            </a:pPr>
            <a:r>
              <a:rPr lang="en-US" b="1" dirty="0" smtClean="0"/>
              <a:t>Isaiah 61:1 </a:t>
            </a:r>
            <a:endParaRPr lang="en-US" b="1" dirty="0"/>
          </a:p>
        </p:txBody>
      </p:sp>
    </p:spTree>
    <p:extLst>
      <p:ext uri="{BB962C8B-B14F-4D97-AF65-F5344CB8AC3E}">
        <p14:creationId xmlns:p14="http://schemas.microsoft.com/office/powerpoint/2010/main" val="232682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514350" indent="-514350">
              <a:buAutoNum type="arabicPeriod" startAt="7"/>
            </a:pPr>
            <a:r>
              <a:rPr lang="en-US" b="1" dirty="0" smtClean="0"/>
              <a:t>Blessed is the one who is not caused to stumble because of Me!  (Literal Greek order)</a:t>
            </a:r>
          </a:p>
          <a:p>
            <a:pPr>
              <a:buFont typeface="Wingdings" pitchFamily="2" charset="2"/>
              <a:buChar char="§"/>
            </a:pPr>
            <a:r>
              <a:rPr lang="en-US" b="1" dirty="0" smtClean="0"/>
              <a:t>To not be captured in a trap</a:t>
            </a:r>
          </a:p>
          <a:p>
            <a:pPr>
              <a:buFont typeface="Wingdings" pitchFamily="2" charset="2"/>
              <a:buChar char="§"/>
            </a:pPr>
            <a:r>
              <a:rPr lang="en-US" b="1" dirty="0" smtClean="0"/>
              <a:t>A stumbling block</a:t>
            </a:r>
          </a:p>
          <a:p>
            <a:pPr>
              <a:buFont typeface="Wingdings" pitchFamily="2" charset="2"/>
              <a:buChar char="§"/>
            </a:pPr>
            <a:r>
              <a:rPr lang="en-US" b="1" dirty="0" smtClean="0"/>
              <a:t>Luke 2:34</a:t>
            </a:r>
          </a:p>
          <a:p>
            <a:pPr>
              <a:buFont typeface="Wingdings" pitchFamily="2" charset="2"/>
              <a:buChar char="§"/>
            </a:pPr>
            <a:r>
              <a:rPr lang="en-US" b="1" dirty="0" smtClean="0"/>
              <a:t>Matthew 21:44</a:t>
            </a:r>
          </a:p>
          <a:p>
            <a:pPr>
              <a:buFont typeface="Wingdings" pitchFamily="2" charset="2"/>
              <a:buChar char="§"/>
            </a:pPr>
            <a:r>
              <a:rPr lang="en-US" b="1" dirty="0" smtClean="0"/>
              <a:t>1 Corinthians 1:23 </a:t>
            </a:r>
            <a:endParaRPr lang="en-US" b="1" dirty="0"/>
          </a:p>
        </p:txBody>
      </p:sp>
    </p:spTree>
    <p:extLst>
      <p:ext uri="{BB962C8B-B14F-4D97-AF65-F5344CB8AC3E}">
        <p14:creationId xmlns:p14="http://schemas.microsoft.com/office/powerpoint/2010/main" val="137735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229600" cy="5592763"/>
          </a:xfrm>
        </p:spPr>
        <p:txBody>
          <a:bodyPr/>
          <a:lstStyle/>
          <a:p>
            <a:pPr marL="0" indent="0">
              <a:buNone/>
            </a:pPr>
            <a:r>
              <a:rPr lang="en-US" b="1" dirty="0" smtClean="0"/>
              <a:t>When and why are we like John or Elijah?</a:t>
            </a:r>
          </a:p>
          <a:p>
            <a:pPr marL="0" indent="0">
              <a:buNone/>
            </a:pPr>
            <a:endParaRPr lang="en-US" b="1" dirty="0"/>
          </a:p>
          <a:p>
            <a:pPr marL="0" indent="0">
              <a:buNone/>
            </a:pPr>
            <a:r>
              <a:rPr lang="en-US" b="1" dirty="0" smtClean="0"/>
              <a:t>What can we do about it?</a:t>
            </a:r>
          </a:p>
          <a:p>
            <a:pPr marL="0" indent="0">
              <a:buNone/>
            </a:pPr>
            <a:endParaRPr lang="en-US" b="1" dirty="0"/>
          </a:p>
          <a:p>
            <a:pPr marL="0" indent="0">
              <a:buNone/>
            </a:pPr>
            <a:r>
              <a:rPr lang="en-US" b="1" dirty="0" smtClean="0"/>
              <a:t>Chapter 11:7-11 Jesus points out complimentary features of John.</a:t>
            </a:r>
          </a:p>
          <a:p>
            <a:pPr marL="0" indent="0">
              <a:buNone/>
            </a:pPr>
            <a:r>
              <a:rPr lang="en-US" b="1" dirty="0" smtClean="0"/>
              <a:t>Isaiah 42:3</a:t>
            </a:r>
          </a:p>
          <a:p>
            <a:pPr marL="0" indent="0">
              <a:buNone/>
            </a:pPr>
            <a:endParaRPr lang="en-US" b="1" dirty="0" smtClean="0"/>
          </a:p>
          <a:p>
            <a:pPr marL="0" indent="0">
              <a:buNone/>
            </a:pPr>
            <a:r>
              <a:rPr lang="en-US" b="1" dirty="0" smtClean="0"/>
              <a:t>Record the compliments.</a:t>
            </a:r>
            <a:endParaRPr lang="en-US" b="1" dirty="0"/>
          </a:p>
        </p:txBody>
      </p:sp>
    </p:spTree>
    <p:extLst>
      <p:ext uri="{BB962C8B-B14F-4D97-AF65-F5344CB8AC3E}">
        <p14:creationId xmlns:p14="http://schemas.microsoft.com/office/powerpoint/2010/main" val="47044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34000"/>
          </a:xfrm>
        </p:spPr>
        <p:txBody>
          <a:bodyPr/>
          <a:lstStyle/>
          <a:p>
            <a:pPr marL="514350" indent="-514350">
              <a:buAutoNum type="arabicPeriod" startAt="8"/>
            </a:pPr>
            <a:r>
              <a:rPr lang="en-US" b="1" dirty="0" smtClean="0"/>
              <a:t>People flocked to him even though he was in the wilderness.</a:t>
            </a:r>
          </a:p>
          <a:p>
            <a:pPr>
              <a:buFont typeface="Wingdings" pitchFamily="2" charset="2"/>
              <a:buChar char="§"/>
            </a:pPr>
            <a:r>
              <a:rPr lang="en-US" b="1" dirty="0" smtClean="0"/>
              <a:t>Jesus is a “historical” God.</a:t>
            </a:r>
          </a:p>
          <a:p>
            <a:pPr>
              <a:buFont typeface="Wingdings" pitchFamily="2" charset="2"/>
              <a:buChar char="§"/>
            </a:pPr>
            <a:r>
              <a:rPr lang="en-US" b="1" dirty="0" smtClean="0"/>
              <a:t>Engages His creation with deeds of judgment and salvation.</a:t>
            </a:r>
          </a:p>
          <a:p>
            <a:pPr>
              <a:buFont typeface="Wingdings" pitchFamily="2" charset="2"/>
              <a:buChar char="§"/>
            </a:pPr>
            <a:r>
              <a:rPr lang="en-US" b="1" dirty="0" smtClean="0"/>
              <a:t>In John’s ministry God was doing a new thing.</a:t>
            </a:r>
          </a:p>
          <a:p>
            <a:pPr>
              <a:buFont typeface="Wingdings" pitchFamily="2" charset="2"/>
              <a:buChar char="§"/>
            </a:pPr>
            <a:r>
              <a:rPr lang="en-US" b="1" dirty="0" smtClean="0"/>
              <a:t>If they didn’t understand John they would miss Jesus.  </a:t>
            </a:r>
            <a:endParaRPr lang="en-US" b="1" dirty="0"/>
          </a:p>
        </p:txBody>
      </p:sp>
    </p:spTree>
    <p:extLst>
      <p:ext uri="{BB962C8B-B14F-4D97-AF65-F5344CB8AC3E}">
        <p14:creationId xmlns:p14="http://schemas.microsoft.com/office/powerpoint/2010/main" val="14710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514350" indent="-514350">
              <a:buAutoNum type="arabicPeriod" startAt="9"/>
            </a:pPr>
            <a:r>
              <a:rPr lang="en-US" b="1" dirty="0" smtClean="0"/>
              <a:t>This symbolic of yielding to popular opinion.</a:t>
            </a:r>
          </a:p>
          <a:p>
            <a:pPr marL="514350" indent="-514350">
              <a:buAutoNum type="arabicPeriod" startAt="9"/>
            </a:pPr>
            <a:r>
              <a:rPr lang="en-US" b="1" dirty="0"/>
              <a:t> </a:t>
            </a:r>
            <a:r>
              <a:rPr lang="en-US" b="1" dirty="0" smtClean="0"/>
              <a:t>Infers someone not working and being served by others.</a:t>
            </a:r>
          </a:p>
          <a:p>
            <a:pPr marL="514350" indent="-514350">
              <a:buAutoNum type="arabicPeriod" startAt="9"/>
            </a:pPr>
            <a:r>
              <a:rPr lang="en-US" b="1" dirty="0"/>
              <a:t> </a:t>
            </a:r>
            <a:r>
              <a:rPr lang="en-US" b="1" dirty="0" smtClean="0"/>
              <a:t>John had been prophesied about by Isaiah and Malachi.</a:t>
            </a:r>
          </a:p>
          <a:p>
            <a:pPr>
              <a:buFont typeface="Wingdings" pitchFamily="2" charset="2"/>
              <a:buChar char="§"/>
            </a:pPr>
            <a:r>
              <a:rPr lang="en-US" b="1" dirty="0" smtClean="0"/>
              <a:t> John bridged the gap between the OT and NT.</a:t>
            </a:r>
          </a:p>
          <a:p>
            <a:pPr marL="0" indent="0">
              <a:buNone/>
            </a:pPr>
            <a:endParaRPr lang="en-US" b="1" dirty="0"/>
          </a:p>
        </p:txBody>
      </p:sp>
    </p:spTree>
    <p:extLst>
      <p:ext uri="{BB962C8B-B14F-4D97-AF65-F5344CB8AC3E}">
        <p14:creationId xmlns:p14="http://schemas.microsoft.com/office/powerpoint/2010/main" val="384153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514350" indent="-514350">
              <a:buAutoNum type="arabicPeriod" startAt="12"/>
            </a:pPr>
            <a:r>
              <a:rPr lang="en-US" b="1" dirty="0" smtClean="0"/>
              <a:t>Amen statement – Truly I say to you</a:t>
            </a:r>
          </a:p>
          <a:p>
            <a:pPr marL="0" indent="0">
              <a:buNone/>
            </a:pPr>
            <a:endParaRPr lang="en-US" b="1" dirty="0" smtClean="0"/>
          </a:p>
          <a:p>
            <a:pPr>
              <a:buFont typeface="Wingdings" pitchFamily="2" charset="2"/>
              <a:buChar char="§"/>
            </a:pPr>
            <a:r>
              <a:rPr lang="en-US" b="1" dirty="0" smtClean="0"/>
              <a:t>In view of the old covenant, John is the greatest man ever born of a woman. </a:t>
            </a:r>
          </a:p>
          <a:p>
            <a:pPr marL="0" indent="0">
              <a:buNone/>
            </a:pPr>
            <a:endParaRPr lang="en-US" b="1" dirty="0" smtClean="0"/>
          </a:p>
          <a:p>
            <a:pPr marL="514350" indent="-514350">
              <a:buAutoNum type="arabicPeriod" startAt="13"/>
            </a:pPr>
            <a:r>
              <a:rPr lang="en-US" b="1" dirty="0" smtClean="0"/>
              <a:t>The newest, most timid believing Christian is greater than John.</a:t>
            </a:r>
          </a:p>
          <a:p>
            <a:pPr marL="0" indent="0">
              <a:buNone/>
            </a:pPr>
            <a:endParaRPr lang="en-US" b="1" dirty="0"/>
          </a:p>
          <a:p>
            <a:pPr marL="0" indent="0">
              <a:buNone/>
            </a:pPr>
            <a:r>
              <a:rPr lang="en-US" b="1" dirty="0" smtClean="0"/>
              <a:t>14.  John is at most the best man.</a:t>
            </a:r>
            <a:endParaRPr lang="en-US" b="1" dirty="0"/>
          </a:p>
          <a:p>
            <a:pPr marL="0" indent="0">
              <a:buNone/>
            </a:pPr>
            <a:endParaRPr lang="en-US" b="1" dirty="0"/>
          </a:p>
        </p:txBody>
      </p:sp>
    </p:spTree>
    <p:extLst>
      <p:ext uri="{BB962C8B-B14F-4D97-AF65-F5344CB8AC3E}">
        <p14:creationId xmlns:p14="http://schemas.microsoft.com/office/powerpoint/2010/main" val="288514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What incredible comfort is there in verse 11 for each of us?</a:t>
            </a:r>
          </a:p>
          <a:p>
            <a:pPr marL="0" indent="0">
              <a:buNone/>
            </a:pPr>
            <a:endParaRPr lang="en-US" b="1" dirty="0"/>
          </a:p>
          <a:p>
            <a:pPr marL="0" indent="0">
              <a:buNone/>
            </a:pPr>
            <a:endParaRPr lang="en-US" b="1" dirty="0" smtClean="0"/>
          </a:p>
          <a:p>
            <a:pPr marL="0" indent="0">
              <a:buNone/>
            </a:pPr>
            <a:r>
              <a:rPr lang="en-US" b="1" dirty="0" smtClean="0"/>
              <a:t>This week reflect on the preciousness with which God regards us.  </a:t>
            </a:r>
          </a:p>
          <a:p>
            <a:pPr marL="0" indent="0">
              <a:buNone/>
            </a:pPr>
            <a:endParaRPr lang="en-US" b="1" dirty="0"/>
          </a:p>
          <a:p>
            <a:pPr marL="0" indent="0">
              <a:buNone/>
            </a:pPr>
            <a:r>
              <a:rPr lang="en-US" b="1" dirty="0" smtClean="0"/>
              <a:t>Chapter 11:12-19 deals with the spread of the kingdom of God and the reactions people in the world have.</a:t>
            </a:r>
            <a:endParaRPr lang="en-US" b="1" dirty="0"/>
          </a:p>
        </p:txBody>
      </p:sp>
    </p:spTree>
    <p:extLst>
      <p:ext uri="{BB962C8B-B14F-4D97-AF65-F5344CB8AC3E}">
        <p14:creationId xmlns:p14="http://schemas.microsoft.com/office/powerpoint/2010/main" val="20249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1303</Words>
  <Application>Microsoft Office PowerPoint</Application>
  <PresentationFormat>On-screen Show (4:3)</PresentationFormat>
  <Paragraphs>135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Eugene</dc:creator>
  <cp:lastModifiedBy>Eugene</cp:lastModifiedBy>
  <cp:revision>26</cp:revision>
  <dcterms:created xsi:type="dcterms:W3CDTF">2011-04-28T20:21:24Z</dcterms:created>
  <dcterms:modified xsi:type="dcterms:W3CDTF">2011-06-08T20:39:26Z</dcterms:modified>
</cp:coreProperties>
</file>